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handoutMasterIdLst>
    <p:handoutMasterId r:id="rId10"/>
  </p:handoutMasterIdLst>
  <p:sldIdLst>
    <p:sldId id="317" r:id="rId2"/>
    <p:sldId id="318" r:id="rId3"/>
    <p:sldId id="292" r:id="rId4"/>
    <p:sldId id="319" r:id="rId5"/>
    <p:sldId id="293" r:id="rId6"/>
    <p:sldId id="294" r:id="rId7"/>
    <p:sldId id="29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122" d="100"/>
          <a:sy n="122" d="100"/>
        </p:scale>
        <p:origin x="57" y="288"/>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717601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766036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89730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201699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75937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325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l"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
        <p:nvSpPr>
          <p:cNvPr id="53255" name="Slide Number Placeholder 6"/>
          <p:cNvSpPr>
            <a:spLocks noGrp="1"/>
          </p:cNvSpPr>
          <p:nvPr>
            <p:ph type="sldNum" sz="quarter" idx="5"/>
          </p:nvPr>
        </p:nvSpPr>
        <p:spPr>
          <a:xfrm>
            <a:off x="3884613" y="8685213"/>
            <a:ext cx="2971800" cy="457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marL="0" marR="0" lvl="0" indent="0" algn="r" defTabSz="912983" rtl="0" eaLnBrk="1" fontAlgn="auto" latinLnBrk="0" hangingPunct="1">
              <a:lnSpc>
                <a:spcPct val="100000"/>
              </a:lnSpc>
              <a:spcBef>
                <a:spcPts val="0"/>
              </a:spcBef>
              <a:spcAft>
                <a:spcPts val="0"/>
              </a:spcAft>
              <a:buClrTx/>
              <a:buSzTx/>
              <a:buFontTx/>
              <a:buNone/>
              <a:tabLst/>
              <a:defRPr/>
            </a:pPr>
            <a:endParaRPr kumimoji="0" lang="en-US" sz="13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035621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Status Report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Status Report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tatus Repo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lvl1pPr>
              <a:defRPr>
                <a:solidFill>
                  <a:srgbClr val="18453B"/>
                </a:solidFill>
              </a:defRPr>
            </a:lvl1pPr>
          </a:lstStyle>
          <a:p>
            <a:r>
              <a:rPr lang="en-US" dirty="0"/>
              <a:t>Click to edit Master title style</a:t>
            </a:r>
          </a:p>
        </p:txBody>
      </p:sp>
      <p:sp>
        <p:nvSpPr>
          <p:cNvPr id="3" name="Content Placeholder 2"/>
          <p:cNvSpPr>
            <a:spLocks noGrp="1"/>
          </p:cNvSpPr>
          <p:nvPr>
            <p:ph idx="1"/>
          </p:nvPr>
        </p:nvSpPr>
        <p:spPr>
          <a:xfrm>
            <a:off x="457200" y="1981200"/>
            <a:ext cx="8229600" cy="4497589"/>
          </a:xfrm>
        </p:spPr>
        <p:txBody>
          <a:bodyPr>
            <a:normAutofit/>
          </a:bodyPr>
          <a:lstStyle>
            <a:lvl1pPr marL="234950" indent="-234950">
              <a:defRPr sz="2800"/>
            </a:lvl1pPr>
            <a:lvl2pPr marL="457200" indent="-234950">
              <a:buFont typeface="Wingdings" pitchFamily="2" charset="2"/>
              <a:buChar char="§"/>
              <a:defRPr sz="2400"/>
            </a:lvl2pPr>
            <a:lvl3pPr marL="688975" indent="-233363">
              <a:buFont typeface="Courier New" pitchFamily="49" charset="0"/>
              <a:buChar char="o"/>
              <a:defRPr sz="2000"/>
            </a:lvl3pPr>
            <a:lvl4pPr marL="914400" indent="-225425">
              <a:defRPr sz="1800"/>
            </a:lvl4pPr>
            <a:lvl5pPr marL="1146175" indent="-231775">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The Capstone Experience</a:t>
            </a:r>
          </a:p>
        </p:txBody>
      </p:sp>
      <p:sp>
        <p:nvSpPr>
          <p:cNvPr id="5" name="Footer Placeholder 4"/>
          <p:cNvSpPr>
            <a:spLocks noGrp="1"/>
          </p:cNvSpPr>
          <p:nvPr>
            <p:ph type="ftr" sz="quarter" idx="11"/>
          </p:nvPr>
        </p:nvSpPr>
        <p:spPr>
          <a:xfrm>
            <a:off x="2590800" y="6492875"/>
            <a:ext cx="441960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Calibri"/>
                <a:ea typeface="+mn-ea"/>
                <a:cs typeface="+mn-cs"/>
              </a:rPr>
              <a:t>Team [Team Name] Status Report Presentation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Text Placeholder 9"/>
          <p:cNvSpPr>
            <a:spLocks noGrp="1"/>
          </p:cNvSpPr>
          <p:nvPr>
            <p:ph type="body" sz="quarter" idx="14"/>
          </p:nvPr>
        </p:nvSpPr>
        <p:spPr>
          <a:xfrm>
            <a:off x="457200" y="1592942"/>
            <a:ext cx="8229600" cy="388257"/>
          </a:xfrm>
        </p:spPr>
        <p:txBody>
          <a:bodyPr tIns="91440" anchor="ctr">
            <a:noAutofit/>
          </a:bodyPr>
          <a:lstStyle>
            <a:lvl1pPr marL="0" indent="0">
              <a:spcBef>
                <a:spcPts val="0"/>
              </a:spcBef>
              <a:buNone/>
              <a:defRPr sz="3200" b="0">
                <a:solidFill>
                  <a:srgbClr val="18453B"/>
                </a:solidFill>
              </a:defRPr>
            </a:lvl1pPr>
          </a:lstStyle>
          <a:p>
            <a:pPr lvl="0"/>
            <a:r>
              <a:rPr lang="en-US" dirty="0"/>
              <a:t>Click to edit Master text styles</a:t>
            </a:r>
          </a:p>
        </p:txBody>
      </p:sp>
      <p:sp>
        <p:nvSpPr>
          <p:cNvPr id="9" name="Text Placeholder 9"/>
          <p:cNvSpPr>
            <a:spLocks noGrp="1"/>
          </p:cNvSpPr>
          <p:nvPr>
            <p:ph type="body" sz="quarter" idx="15"/>
          </p:nvPr>
        </p:nvSpPr>
        <p:spPr>
          <a:xfrm>
            <a:off x="6858000" y="838200"/>
            <a:ext cx="1828800" cy="646331"/>
          </a:xfrm>
        </p:spPr>
        <p:txBody>
          <a:bodyPr tIns="91440" anchor="ctr">
            <a:noAutofit/>
          </a:bodyPr>
          <a:lstStyle>
            <a:lvl1pPr marL="0" indent="0" algn="r">
              <a:spcBef>
                <a:spcPts val="0"/>
              </a:spcBef>
              <a:buNone/>
              <a:defRPr sz="2000" b="0">
                <a:solidFill>
                  <a:schemeClr val="tx1"/>
                </a:solidFill>
              </a:defRPr>
            </a:lvl1pPr>
          </a:lstStyle>
          <a:p>
            <a:pPr lvl="0"/>
            <a:r>
              <a:rPr lang="en-US" dirty="0"/>
              <a:t>Click to edit Master text styles</a:t>
            </a:r>
          </a:p>
        </p:txBody>
      </p:sp>
      <p:sp>
        <p:nvSpPr>
          <p:cNvPr id="7" name="TextBox 6"/>
          <p:cNvSpPr txBox="1"/>
          <p:nvPr userDrawn="1"/>
        </p:nvSpPr>
        <p:spPr>
          <a:xfrm>
            <a:off x="457200" y="838200"/>
            <a:ext cx="6400800" cy="646331"/>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a:ln>
                  <a:noFill/>
                </a:ln>
                <a:solidFill>
                  <a:prstClr val="black"/>
                </a:solidFill>
                <a:effectLst/>
                <a:uLnTx/>
                <a:uFillTx/>
                <a:latin typeface="Calibri"/>
                <a:ea typeface="+mn-ea"/>
                <a:cs typeface="+mn-cs"/>
              </a:rPr>
              <a:t>Status</a:t>
            </a:r>
            <a:r>
              <a:rPr kumimoji="0" lang="en-US" sz="3200" b="0" i="0" u="none" strike="noStrike" kern="1200" cap="none" spc="0" normalizeH="0" baseline="0" noProof="0">
                <a:ln>
                  <a:noFill/>
                </a:ln>
                <a:solidFill>
                  <a:prstClr val="black"/>
                </a:solidFill>
                <a:effectLst/>
                <a:uLnTx/>
                <a:uFillTx/>
                <a:latin typeface="Calibri"/>
                <a:ea typeface="+mn-ea"/>
                <a:cs typeface="+mn-cs"/>
              </a:rPr>
              <a:t> Report</a:t>
            </a:r>
          </a:p>
        </p:txBody>
      </p:sp>
    </p:spTree>
    <p:extLst>
      <p:ext uri="{BB962C8B-B14F-4D97-AF65-F5344CB8AC3E}">
        <p14:creationId xmlns:p14="http://schemas.microsoft.com/office/powerpoint/2010/main" val="3785596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7"/>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 id="2147483663" r:id="rId5"/>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a:t>The Status Report </a:t>
            </a:r>
            <a:r>
              <a:rPr lang="en-US" dirty="0"/>
              <a:t>Presentations will be given </a:t>
            </a:r>
            <a:r>
              <a:rPr lang="en-US"/>
              <a:t>on Wednesday, September 15.</a:t>
            </a:r>
            <a:endParaRPr lang="en-US" dirty="0"/>
          </a:p>
          <a:p>
            <a:pPr lvl="1"/>
            <a:r>
              <a:rPr lang="en-US" dirty="0"/>
              <a:t>The purpose of </a:t>
            </a:r>
            <a:r>
              <a:rPr lang="en-US"/>
              <a:t>the Status Report </a:t>
            </a:r>
            <a:r>
              <a:rPr lang="en-US" dirty="0"/>
              <a:t>Presentation is to convince everyone that your team has scoped your project, understands the functional, design and technical specifications, and that your team has a crafted plan to develop, debug and deliver your project to your client on </a:t>
            </a:r>
            <a:r>
              <a:rPr lang="en-US"/>
              <a:t>time (Wednesday, December 8) </a:t>
            </a:r>
            <a:r>
              <a:rPr lang="en-US" dirty="0"/>
              <a:t>and on budget ($0). </a:t>
            </a:r>
          </a:p>
          <a:p>
            <a:pPr lvl="1"/>
            <a:r>
              <a:rPr lang="en-US" dirty="0"/>
              <a:t>The time limit for your presentation </a:t>
            </a:r>
            <a:r>
              <a:rPr lang="en-US"/>
              <a:t>is 4.5 </a:t>
            </a:r>
            <a:r>
              <a:rPr lang="en-US" dirty="0"/>
              <a:t>minutes, which will be strictly enforced. Practice your presentation to ensure that you will finish within the allotted time.</a:t>
            </a:r>
          </a:p>
          <a:p>
            <a:pPr lvl="1"/>
            <a:r>
              <a:rPr lang="en-US" dirty="0"/>
              <a:t>Dr. D. will combine the teams’ slide decks into two slide decks, one </a:t>
            </a:r>
            <a:r>
              <a:rPr lang="en-US"/>
              <a:t>for James’ </a:t>
            </a:r>
            <a:r>
              <a:rPr lang="en-US" dirty="0"/>
              <a:t>teams and one </a:t>
            </a:r>
            <a:r>
              <a:rPr lang="en-US"/>
              <a:t>for Luke’s </a:t>
            </a:r>
            <a:r>
              <a:rPr lang="en-US" dirty="0"/>
              <a:t>teams.</a:t>
            </a:r>
          </a:p>
          <a:p>
            <a:pPr lvl="1"/>
            <a:r>
              <a:rPr lang="en-US"/>
              <a:t>James and Luke </a:t>
            </a:r>
            <a:r>
              <a:rPr lang="en-US" dirty="0"/>
              <a:t>will share and “drive” the slide deck for their teams.</a:t>
            </a:r>
          </a:p>
          <a:p>
            <a:pPr lvl="1"/>
            <a:r>
              <a:rPr lang="en-US" dirty="0"/>
              <a:t>We will meet in two “split-hands” meetings with one Teams channel </a:t>
            </a:r>
            <a:r>
              <a:rPr lang="en-US"/>
              <a:t>for James’ </a:t>
            </a:r>
            <a:r>
              <a:rPr lang="en-US" dirty="0"/>
              <a:t>teams and one </a:t>
            </a:r>
            <a:r>
              <a:rPr lang="en-US"/>
              <a:t>for Luke’s </a:t>
            </a:r>
            <a:r>
              <a:rPr lang="en-US" dirty="0"/>
              <a:t>teams.</a:t>
            </a:r>
          </a:p>
          <a:p>
            <a:pPr lvl="1"/>
            <a:r>
              <a:rPr lang="en-US" dirty="0"/>
              <a:t>Your team may have one or more presenters. All team members should turn their cameras on during their presentation.</a:t>
            </a:r>
          </a:p>
          <a:p>
            <a:pPr lvl="1"/>
            <a:r>
              <a:rPr lang="en-US" dirty="0"/>
              <a:t>The order of teams will be random.</a:t>
            </a:r>
          </a:p>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Status Report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dirty="0"/>
              <a:t>Delete every textbox that includes “Delete this textbox” and every slide that includes “Delete this slide.”</a:t>
            </a:r>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Submitting</a:t>
            </a:r>
          </a:p>
          <a:p>
            <a:pPr lvl="1"/>
            <a:r>
              <a:rPr lang="en-US" dirty="0"/>
              <a:t>All presentations are due to us and to your client by 11:59 p.m</a:t>
            </a:r>
            <a:r>
              <a:rPr lang="en-US"/>
              <a:t>., Tuesday, September 14.</a:t>
            </a:r>
            <a:endParaRPr lang="en-US" dirty="0"/>
          </a:p>
          <a:p>
            <a:pPr lvl="1"/>
            <a:r>
              <a:rPr lang="en-US" dirty="0"/>
              <a:t>Name your PowerPoint slide deck file as “team-[</a:t>
            </a:r>
            <a:r>
              <a:rPr lang="en-US"/>
              <a:t>team-name]-status-report-presentation</a:t>
            </a:r>
            <a:r>
              <a:rPr lang="en-US" dirty="0"/>
              <a:t>.pptx” replacing “[team-name]” with your team’s name (using all lower case and replacing all blanks with dashes) in your filename as in </a:t>
            </a:r>
            <a:r>
              <a:rPr lang="en-US"/>
              <a:t>“team-auto-owners-status-report-presentation</a:t>
            </a:r>
            <a:r>
              <a:rPr lang="en-US" dirty="0"/>
              <a:t>.pptx”.</a:t>
            </a:r>
          </a:p>
          <a:p>
            <a:pPr lvl="1"/>
            <a:r>
              <a:rPr lang="en-US" dirty="0"/>
              <a:t>Upload your PowerPoint slide deck to the </a:t>
            </a:r>
            <a:r>
              <a:rPr lang="en-US"/>
              <a:t>folder “Status Report </a:t>
            </a:r>
            <a:r>
              <a:rPr lang="en-US" dirty="0"/>
              <a:t>Presentation Slide Decks” in our Microsoft Teams General Channel file space by 11:59 p.m</a:t>
            </a:r>
            <a:r>
              <a:rPr lang="en-US"/>
              <a:t>., Tuesday, September 14.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Tuesday, September 14.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Status Report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Status Report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Fall 2021</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lnSpcReduction="10000"/>
          </a:bodyPr>
          <a:lstStyle/>
          <a:p>
            <a:r>
              <a:rPr lang="fr-FR" dirty="0"/>
              <a:t>Project </a:t>
            </a:r>
            <a:r>
              <a:rPr lang="fr-FR" dirty="0" err="1"/>
              <a:t>Overview</a:t>
            </a:r>
            <a:endParaRPr lang="fr-FR" dirty="0"/>
          </a:p>
          <a:p>
            <a:pPr lvl="1"/>
            <a:r>
              <a:rPr lang="fr-FR" dirty="0"/>
              <a:t>Description Point 1</a:t>
            </a:r>
          </a:p>
          <a:p>
            <a:pPr lvl="1"/>
            <a:r>
              <a:rPr lang="fr-FR" dirty="0"/>
              <a:t>Description Point 2</a:t>
            </a:r>
          </a:p>
          <a:p>
            <a:pPr lvl="1"/>
            <a:r>
              <a:rPr lang="fr-FR" dirty="0"/>
              <a:t>Description Point 3</a:t>
            </a:r>
          </a:p>
          <a:p>
            <a:pPr lvl="1"/>
            <a:r>
              <a:rPr lang="fr-FR" dirty="0"/>
              <a:t>Description Point 4</a:t>
            </a:r>
          </a:p>
          <a:p>
            <a:r>
              <a:rPr lang="fr-FR" dirty="0"/>
              <a:t>Project Plan Document</a:t>
            </a:r>
          </a:p>
          <a:p>
            <a:pPr lvl="1"/>
            <a:r>
              <a:rPr lang="en-US" dirty="0"/>
              <a:t>Status Point 1</a:t>
            </a:r>
          </a:p>
          <a:p>
            <a:pPr lvl="1"/>
            <a:r>
              <a:rPr lang="en-US" dirty="0"/>
              <a:t>Status Point 2</a:t>
            </a:r>
          </a:p>
          <a:p>
            <a:pPr lvl="1"/>
            <a:r>
              <a:rPr lang="en-US" dirty="0"/>
              <a:t>Status Point 3</a:t>
            </a:r>
          </a:p>
          <a:p>
            <a:pPr lvl="1"/>
            <a:r>
              <a:rPr lang="en-US" dirty="0"/>
              <a:t>Status Point 4</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dirty="0"/>
              <a:t>Team [Team Name</a:t>
            </a:r>
            <a:r>
              <a:rPr lang="en-US" noProof="0"/>
              <a:t>] Status Report </a:t>
            </a:r>
            <a:r>
              <a:rPr lang="en-US" noProof="0" dirty="0"/>
              <a:t>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4</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[1 of 4]</a:t>
            </a:r>
            <a:endParaRPr lang="en-US" dirty="0"/>
          </a:p>
        </p:txBody>
      </p:sp>
      <p:sp>
        <p:nvSpPr>
          <p:cNvPr id="3" name="Right Brace 2"/>
          <p:cNvSpPr/>
          <p:nvPr/>
        </p:nvSpPr>
        <p:spPr>
          <a:xfrm>
            <a:off x="3200400" y="4609237"/>
            <a:ext cx="533400" cy="1524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p:cNvSpPr txBox="1"/>
          <p:nvPr/>
        </p:nvSpPr>
        <p:spPr>
          <a:xfrm>
            <a:off x="3733800" y="4494074"/>
            <a:ext cx="5334001" cy="1754326"/>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What’s the </a:t>
            </a:r>
            <a:r>
              <a:rPr kumimoji="0" lang="en-US" sz="1800" b="0" i="0" u="sng" strike="noStrike" kern="1200" cap="none" spc="0" normalizeH="0" baseline="0" noProof="0" dirty="0">
                <a:ln>
                  <a:noFill/>
                </a:ln>
                <a:solidFill>
                  <a:prstClr val="black"/>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of your project plan document?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started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How much have you written?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What percentage complete is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
        <p:nvSpPr>
          <p:cNvPr id="11" name="TextBox 10">
            <a:extLst>
              <a:ext uri="{FF2B5EF4-FFF2-40B4-BE49-F238E27FC236}">
                <a16:creationId xmlns:a16="http://schemas.microsoft.com/office/drawing/2014/main" id="{6775D0EA-D031-4A29-88E1-A2E67D6971E5}"/>
              </a:ext>
            </a:extLst>
          </p:cNvPr>
          <p:cNvSpPr txBox="1"/>
          <p:nvPr/>
        </p:nvSpPr>
        <p:spPr>
          <a:xfrm>
            <a:off x="3467100" y="1896696"/>
            <a:ext cx="5601730" cy="218521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Think clicking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prstClr val="black"/>
                </a:solidFill>
                <a:effectLst/>
                <a:uLnTx/>
                <a:uFillTx/>
                <a:latin typeface="Calibri"/>
                <a:ea typeface="+mn-ea"/>
                <a:cs typeface="+mn-cs"/>
              </a:rPr>
              <a:t>” on an Amazon order.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a:rPr>
              <a:t>You bought this </a:t>
            </a:r>
            <a:r>
              <a:rPr lang="en-US">
                <a:solidFill>
                  <a:prstClr val="black"/>
                </a:solidFill>
                <a:latin typeface="Calibri"/>
              </a:rPr>
              <a:t>on Wednesday, September 1. </a:t>
            </a:r>
            <a:r>
              <a:rPr lang="en-US" dirty="0">
                <a:solidFill>
                  <a:prstClr val="black"/>
                </a:solidFill>
                <a:latin typeface="Calibri"/>
              </a:rPr>
              <a:t>Helpful?</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prstClr val="black"/>
                </a:solidFill>
                <a:latin typeface="Calibri"/>
              </a:rPr>
              <a:t>We’re going to send this to you. Satisfied?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People who bought this also bought…. We good?</a:t>
            </a:r>
            <a:endParaRPr lang="en-US" dirty="0">
              <a:solidFill>
                <a:prstClr val="black"/>
              </a:solidFill>
              <a:latin typeface="Calibri"/>
            </a:endParaRPr>
          </a:p>
          <a:p>
            <a:pPr marR="0" lvl="0" algn="l" defTabSz="914400" rtl="0" eaLnBrk="1" fontAlgn="auto" latinLnBrk="0" hangingPunct="1">
              <a:lnSpc>
                <a:spcPct val="100000"/>
              </a:lnSpc>
              <a:spcBef>
                <a:spcPts val="60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Where the $*(%($* is my order?</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a:t>
            </a:r>
          </a:p>
        </p:txBody>
      </p:sp>
    </p:spTree>
    <p:extLst>
      <p:ext uri="{BB962C8B-B14F-4D97-AF65-F5344CB8AC3E}">
        <p14:creationId xmlns:p14="http://schemas.microsoft.com/office/powerpoint/2010/main" val="7978545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lstStyle/>
          <a:p>
            <a:r>
              <a:rPr lang="en-US"/>
              <a:t>Server Systems / Software</a:t>
            </a:r>
          </a:p>
          <a:p>
            <a:pPr lvl="1"/>
            <a:r>
              <a:rPr lang="en-US"/>
              <a:t>Description &amp;/or Status Point 1</a:t>
            </a:r>
          </a:p>
          <a:p>
            <a:pPr lvl="1"/>
            <a:r>
              <a:rPr lang="en-US"/>
              <a:t>Description &amp;/or Status Point 2</a:t>
            </a:r>
          </a:p>
          <a:p>
            <a:pPr lvl="1"/>
            <a:r>
              <a:rPr lang="en-US"/>
              <a:t>Description &amp;/or Status Point 3</a:t>
            </a:r>
          </a:p>
          <a:p>
            <a:r>
              <a:rPr lang="en-US"/>
              <a:t>Development Systems / Software</a:t>
            </a:r>
          </a:p>
          <a:p>
            <a:pPr lvl="1"/>
            <a:r>
              <a:rPr lang="en-US"/>
              <a:t>Description &amp;/or Status Point 1</a:t>
            </a:r>
          </a:p>
          <a:p>
            <a:pPr lvl="1"/>
            <a:r>
              <a:rPr lang="en-US"/>
              <a:t>Description &amp;/or Status Point 2</a:t>
            </a:r>
          </a:p>
          <a:p>
            <a:pPr lvl="1"/>
            <a:r>
              <a:rPr lang="en-US"/>
              <a:t>Description &amp;/or Status Point 3</a:t>
            </a:r>
            <a:endParaRPr lang="en-US" dirty="0"/>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5</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[2 of 4]</a:t>
            </a:r>
            <a:endParaRPr lang="en-US" dirty="0"/>
          </a:p>
        </p:txBody>
      </p:sp>
      <p:sp>
        <p:nvSpPr>
          <p:cNvPr id="9" name="Right Brace 8"/>
          <p:cNvSpPr/>
          <p:nvPr/>
        </p:nvSpPr>
        <p:spPr>
          <a:xfrm>
            <a:off x="5334000" y="2514600"/>
            <a:ext cx="591689" cy="32004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5925689" y="2834541"/>
            <a:ext cx="3142111" cy="230832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Are all systems up and running?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prstClr val="black"/>
              </a:solidFill>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tested everything?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Tree>
    <p:extLst>
      <p:ext uri="{BB962C8B-B14F-4D97-AF65-F5344CB8AC3E}">
        <p14:creationId xmlns:p14="http://schemas.microsoft.com/office/powerpoint/2010/main" val="391565192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lstStyle/>
          <a:p>
            <a:r>
              <a:rPr lang="en-US" dirty="0"/>
              <a:t>Client Contact</a:t>
            </a:r>
          </a:p>
          <a:p>
            <a:pPr lvl="1"/>
            <a:r>
              <a:rPr lang="en-US" dirty="0"/>
              <a:t>Status Point 1</a:t>
            </a:r>
          </a:p>
          <a:p>
            <a:pPr lvl="1"/>
            <a:r>
              <a:rPr lang="en-US" dirty="0"/>
              <a:t>Status Point 2</a:t>
            </a:r>
          </a:p>
          <a:p>
            <a:r>
              <a:rPr lang="en-US" dirty="0"/>
              <a:t>Team Meetings</a:t>
            </a:r>
          </a:p>
          <a:p>
            <a:pPr lvl="1"/>
            <a:r>
              <a:rPr lang="en-US" dirty="0"/>
              <a:t>Status Point 1</a:t>
            </a:r>
          </a:p>
          <a:p>
            <a:pPr lvl="1"/>
            <a:r>
              <a:rPr lang="en-US" dirty="0"/>
              <a:t>Status Point 2</a:t>
            </a:r>
          </a:p>
          <a:p>
            <a:r>
              <a:rPr lang="en-US" dirty="0"/>
              <a:t>Team Organization</a:t>
            </a:r>
          </a:p>
          <a:p>
            <a:pPr lvl="1"/>
            <a:r>
              <a:rPr lang="en-US" dirty="0"/>
              <a:t>Description Point 1</a:t>
            </a:r>
          </a:p>
          <a:p>
            <a:pPr lvl="1"/>
            <a:r>
              <a:rPr lang="en-US" dirty="0"/>
              <a:t>Description Point 2</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6</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 [3 of 4]</a:t>
            </a:r>
            <a:endParaRPr lang="en-US" dirty="0"/>
          </a:p>
        </p:txBody>
      </p:sp>
      <p:sp>
        <p:nvSpPr>
          <p:cNvPr id="9" name="Right Brace 8"/>
          <p:cNvSpPr/>
          <p:nvPr/>
        </p:nvSpPr>
        <p:spPr>
          <a:xfrm>
            <a:off x="2895600" y="1981200"/>
            <a:ext cx="591689" cy="28194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TextBox 9"/>
          <p:cNvSpPr txBox="1"/>
          <p:nvPr/>
        </p:nvSpPr>
        <p:spPr>
          <a:xfrm>
            <a:off x="3502215" y="2375237"/>
            <a:ext cx="5531020" cy="203132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talked with/met with your client?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a weekly conference call?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an in-person meeting? When?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How many times has your team met so far?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Have you scheduled team meetings? How often?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
        <p:nvSpPr>
          <p:cNvPr id="3" name="Right Brace 2">
            <a:extLst>
              <a:ext uri="{FF2B5EF4-FFF2-40B4-BE49-F238E27FC236}">
                <a16:creationId xmlns:a16="http://schemas.microsoft.com/office/drawing/2014/main" id="{C39B4992-519E-4826-ABFF-8F57788FE5D8}"/>
              </a:ext>
            </a:extLst>
          </p:cNvPr>
          <p:cNvSpPr/>
          <p:nvPr/>
        </p:nvSpPr>
        <p:spPr>
          <a:xfrm>
            <a:off x="3429000" y="4728946"/>
            <a:ext cx="591689" cy="163830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TextBox 3">
            <a:extLst>
              <a:ext uri="{FF2B5EF4-FFF2-40B4-BE49-F238E27FC236}">
                <a16:creationId xmlns:a16="http://schemas.microsoft.com/office/drawing/2014/main" id="{A94B4F60-C734-4BBF-8220-26657ED0FBF7}"/>
              </a:ext>
            </a:extLst>
          </p:cNvPr>
          <p:cNvSpPr txBox="1"/>
          <p:nvPr/>
        </p:nvSpPr>
        <p:spPr>
          <a:xfrm>
            <a:off x="4020689" y="4809432"/>
            <a:ext cx="4769020" cy="1477328"/>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Include </a:t>
            </a:r>
            <a:r>
              <a:rPr kumimoji="0" lang="en-US" sz="1800" b="0" i="0" u="sng" strike="noStrike" kern="1200" cap="none" spc="0" normalizeH="0" baseline="0" noProof="0" dirty="0">
                <a:ln>
                  <a:noFill/>
                </a:ln>
                <a:solidFill>
                  <a:srgbClr val="FF0000"/>
                </a:solidFill>
                <a:effectLst/>
                <a:uLnTx/>
                <a:uFillTx/>
                <a:latin typeface="Calibri"/>
                <a:ea typeface="+mn-ea"/>
                <a:cs typeface="+mn-cs"/>
              </a:rPr>
              <a:t>status</a:t>
            </a:r>
            <a:r>
              <a:rPr kumimoji="0" lang="en-US" sz="1800" b="0" i="0" u="none" strike="noStrike" kern="1200" cap="none" spc="0" normalizeH="0" baseline="0" noProof="0" dirty="0">
                <a:ln>
                  <a:noFill/>
                </a:ln>
                <a:solidFill>
                  <a:srgbClr val="FF0000"/>
                </a:solidFill>
                <a:effectLst/>
                <a:uLnTx/>
                <a:uFillTx/>
                <a:latin typeface="Calibri"/>
                <a:ea typeface="+mn-ea"/>
                <a:cs typeface="+mn-cs"/>
              </a:rPr>
              <a:t> </a:t>
            </a:r>
            <a:r>
              <a:rPr kumimoji="0" lang="en-US" sz="1800" b="0" i="0" u="none" strike="noStrike" kern="1200" cap="none" spc="0" normalizeH="0" baseline="0" noProof="0" dirty="0">
                <a:ln>
                  <a:noFill/>
                </a:ln>
                <a:solidFill>
                  <a:prstClr val="black"/>
                </a:solidFill>
                <a:effectLst/>
                <a:uLnTx/>
                <a:uFillTx/>
                <a:latin typeface="Calibri"/>
                <a:ea typeface="+mn-ea"/>
                <a:cs typeface="+mn-cs"/>
              </a:rPr>
              <a:t>information.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Who’s doing what?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Calibri"/>
                <a:ea typeface="+mn-ea"/>
                <a:cs typeface="+mn-cs"/>
              </a:rPr>
              <a:t>Delete this textbox and the brace to the left.</a:t>
            </a:r>
          </a:p>
        </p:txBody>
      </p:sp>
    </p:spTree>
    <p:extLst>
      <p:ext uri="{BB962C8B-B14F-4D97-AF65-F5344CB8AC3E}">
        <p14:creationId xmlns:p14="http://schemas.microsoft.com/office/powerpoint/2010/main" val="505675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Team [Team Name]</a:t>
            </a:r>
            <a:endParaRPr lang="en-US" dirty="0"/>
          </a:p>
        </p:txBody>
      </p:sp>
      <p:sp>
        <p:nvSpPr>
          <p:cNvPr id="21507" name="Content Placeholder 2"/>
          <p:cNvSpPr>
            <a:spLocks noGrp="1"/>
          </p:cNvSpPr>
          <p:nvPr>
            <p:ph idx="1"/>
          </p:nvPr>
        </p:nvSpPr>
        <p:spPr/>
        <p:txBody>
          <a:bodyPr>
            <a:normAutofit fontScale="85000" lnSpcReduction="20000"/>
          </a:bodyPr>
          <a:lstStyle/>
          <a:p>
            <a:pPr marL="0" indent="0">
              <a:buNone/>
            </a:pPr>
            <a:r>
              <a:rPr lang="en-US" dirty="0"/>
              <a:t>Risks</a:t>
            </a:r>
          </a:p>
          <a:p>
            <a:r>
              <a:rPr lang="en-US" dirty="0"/>
              <a:t>Risk 1</a:t>
            </a:r>
          </a:p>
          <a:p>
            <a:pPr lvl="1"/>
            <a:r>
              <a:rPr lang="en-US" dirty="0"/>
              <a:t>Description</a:t>
            </a:r>
          </a:p>
          <a:p>
            <a:pPr lvl="1"/>
            <a:r>
              <a:rPr lang="en-US" dirty="0"/>
              <a:t>Mitigation</a:t>
            </a:r>
          </a:p>
          <a:p>
            <a:r>
              <a:rPr lang="en-US" dirty="0"/>
              <a:t>Risk 2</a:t>
            </a:r>
          </a:p>
          <a:p>
            <a:pPr lvl="1"/>
            <a:r>
              <a:rPr lang="en-US" dirty="0"/>
              <a:t>Description</a:t>
            </a:r>
          </a:p>
          <a:p>
            <a:pPr lvl="1"/>
            <a:r>
              <a:rPr lang="en-US" dirty="0"/>
              <a:t>Mitigation</a:t>
            </a:r>
          </a:p>
          <a:p>
            <a:r>
              <a:rPr lang="en-US" dirty="0"/>
              <a:t>Risk 3</a:t>
            </a:r>
          </a:p>
          <a:p>
            <a:pPr lvl="1"/>
            <a:r>
              <a:rPr lang="en-US" dirty="0"/>
              <a:t>Description</a:t>
            </a:r>
          </a:p>
          <a:p>
            <a:pPr lvl="1"/>
            <a:r>
              <a:rPr lang="en-US" dirty="0"/>
              <a:t>Mitigation</a:t>
            </a:r>
          </a:p>
          <a:p>
            <a:r>
              <a:rPr lang="en-US" dirty="0"/>
              <a:t> Risk 4</a:t>
            </a:r>
          </a:p>
          <a:p>
            <a:pPr lvl="1"/>
            <a:r>
              <a:rPr lang="en-US" dirty="0"/>
              <a:t>Description</a:t>
            </a:r>
          </a:p>
          <a:p>
            <a:pPr lvl="1"/>
            <a:r>
              <a:rPr lang="en-US" dirty="0"/>
              <a:t>Mitigation</a:t>
            </a:r>
          </a:p>
        </p:txBody>
      </p:sp>
      <p:sp>
        <p:nvSpPr>
          <p:cNvPr id="7" name="Date Placeholder 6"/>
          <p:cNvSpPr>
            <a:spLocks noGrp="1"/>
          </p:cNvSpPr>
          <p:nvPr>
            <p:ph type="dt" sz="half" idx="10"/>
          </p:nvPr>
        </p:nvSpPr>
        <p:spPr/>
        <p:txBody>
          <a:bodyPr/>
          <a:lstStyle/>
          <a:p>
            <a:pPr lvl="0"/>
            <a:r>
              <a:rPr lang="en-US" noProof="0"/>
              <a:t>The Capstone Experience</a:t>
            </a:r>
          </a:p>
        </p:txBody>
      </p:sp>
      <p:sp>
        <p:nvSpPr>
          <p:cNvPr id="6" name="Footer Placeholder 5"/>
          <p:cNvSpPr>
            <a:spLocks noGrp="1"/>
          </p:cNvSpPr>
          <p:nvPr>
            <p:ph type="ftr" sz="quarter" idx="11"/>
          </p:nvPr>
        </p:nvSpPr>
        <p:spPr/>
        <p:txBody>
          <a:bodyPr/>
          <a:lstStyle/>
          <a:p>
            <a:pPr lvl="0"/>
            <a:r>
              <a:rPr lang="en-US" noProof="0"/>
              <a:t>Team [Team Name] Status Report Presentation</a:t>
            </a:r>
            <a:endParaRPr lang="en-US" noProof="0" dirty="0"/>
          </a:p>
        </p:txBody>
      </p:sp>
      <p:sp>
        <p:nvSpPr>
          <p:cNvPr id="5" name="Slide Number Placeholder 4"/>
          <p:cNvSpPr>
            <a:spLocks noGrp="1"/>
          </p:cNvSpPr>
          <p:nvPr>
            <p:ph type="sldNum" sz="quarter" idx="12"/>
          </p:nvPr>
        </p:nvSpPr>
        <p:spPr/>
        <p:txBody>
          <a:bodyPr/>
          <a:lstStyle/>
          <a:p>
            <a:pPr lvl="0"/>
            <a:fld id="{B6F15528-21DE-4FAA-801E-634DDDAF4B2B}" type="slidenum">
              <a:rPr lang="en-US" noProof="0" smtClean="0"/>
              <a:pPr lvl="0"/>
              <a:t>7</a:t>
            </a:fld>
            <a:endParaRPr lang="en-US" noProof="0"/>
          </a:p>
        </p:txBody>
      </p:sp>
      <p:sp>
        <p:nvSpPr>
          <p:cNvPr id="16" name="Text Placeholder 15"/>
          <p:cNvSpPr>
            <a:spLocks noGrp="1"/>
          </p:cNvSpPr>
          <p:nvPr>
            <p:ph type="body" sz="quarter" idx="14"/>
          </p:nvPr>
        </p:nvSpPr>
        <p:spPr/>
        <p:txBody>
          <a:bodyPr/>
          <a:lstStyle/>
          <a:p>
            <a:r>
              <a:rPr lang="en-US"/>
              <a:t>[Project Title]</a:t>
            </a:r>
            <a:endParaRPr lang="en-US" dirty="0"/>
          </a:p>
        </p:txBody>
      </p:sp>
      <p:sp>
        <p:nvSpPr>
          <p:cNvPr id="12" name="Text Placeholder 11"/>
          <p:cNvSpPr>
            <a:spLocks noGrp="1"/>
          </p:cNvSpPr>
          <p:nvPr>
            <p:ph type="body" sz="quarter" idx="15"/>
          </p:nvPr>
        </p:nvSpPr>
        <p:spPr/>
        <p:txBody>
          <a:bodyPr/>
          <a:lstStyle/>
          <a:p>
            <a:r>
              <a:rPr lang="en-US"/>
              <a:t>[4 of 4]</a:t>
            </a:r>
            <a:endParaRPr lang="en-US" dirty="0"/>
          </a:p>
        </p:txBody>
      </p:sp>
      <p:sp>
        <p:nvSpPr>
          <p:cNvPr id="9" name="TextBox 8">
            <a:extLst>
              <a:ext uri="{FF2B5EF4-FFF2-40B4-BE49-F238E27FC236}">
                <a16:creationId xmlns:a16="http://schemas.microsoft.com/office/drawing/2014/main" id="{993D42EB-DE91-42F0-B529-6CCBB78FD9B9}"/>
              </a:ext>
            </a:extLst>
          </p:cNvPr>
          <p:cNvSpPr txBox="1"/>
          <p:nvPr/>
        </p:nvSpPr>
        <p:spPr>
          <a:xfrm>
            <a:off x="2971800" y="2048093"/>
            <a:ext cx="5562600" cy="4001095"/>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dirty="0">
                <a:solidFill>
                  <a:prstClr val="black"/>
                </a:solidFill>
                <a:latin typeface="Calibri"/>
              </a:rPr>
              <a:t>A “Risk” is a significant task that you need to accomplish that you currently do not know how to do. Usually, a risk is a “showstopper,” meaning if you cannot complete the task, you cannot complete your project.</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dirty="0">
                <a:solidFill>
                  <a:prstClr val="black"/>
                </a:solidFill>
                <a:latin typeface="Calibri"/>
              </a:rPr>
              <a:t>“Mitigation” for a particular risk is your plan for eliminating that risk; that is, your plan for figuring out how to accomplish the task.</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dirty="0">
                <a:solidFill>
                  <a:prstClr val="black"/>
                </a:solidFill>
                <a:latin typeface="Calibri"/>
              </a:rPr>
              <a:t>List only “real” risks. For example, learning new computer languages is </a:t>
            </a:r>
            <a:r>
              <a:rPr lang="en-US" b="1" dirty="0">
                <a:solidFill>
                  <a:prstClr val="black"/>
                </a:solidFill>
                <a:latin typeface="Calibri"/>
              </a:rPr>
              <a:t>not</a:t>
            </a:r>
            <a:r>
              <a:rPr lang="en-US" dirty="0">
                <a:solidFill>
                  <a:prstClr val="black"/>
                </a:solidFill>
                <a:latin typeface="Calibri"/>
              </a:rPr>
              <a:t> a risk for an MSU CSE student.</a:t>
            </a: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Give “useful” explanations of how you are going to mitigate each risk. For example, “we will learn how to do it” is </a:t>
            </a:r>
            <a:r>
              <a:rPr kumimoji="0" lang="en-US" sz="1800" b="1" i="0" u="none" strike="noStrike" kern="1200" cap="none" spc="0" normalizeH="0" baseline="0" noProof="0" dirty="0">
                <a:ln>
                  <a:noFill/>
                </a:ln>
                <a:solidFill>
                  <a:prstClr val="black"/>
                </a:solidFill>
                <a:effectLst/>
                <a:uLnTx/>
                <a:uFillTx/>
                <a:latin typeface="Calibri"/>
                <a:ea typeface="+mn-ea"/>
                <a:cs typeface="+mn-cs"/>
              </a:rPr>
              <a:t>not</a:t>
            </a:r>
            <a:r>
              <a:rPr kumimoji="0" lang="en-US" sz="1800" i="0" u="none" strike="noStrike" kern="1200" cap="none" spc="0" normalizeH="0" baseline="0" noProof="0" dirty="0">
                <a:ln>
                  <a:noFill/>
                </a:ln>
                <a:solidFill>
                  <a:prstClr val="black"/>
                </a:solidFill>
                <a:effectLst/>
                <a:uLnTx/>
                <a:uFillTx/>
                <a:latin typeface="Calibri"/>
                <a:ea typeface="+mn-ea"/>
                <a:cs typeface="+mn-cs"/>
              </a:rPr>
              <a:t> a useful explanation.</a:t>
            </a:r>
            <a:endParaRPr lang="en-US" dirty="0">
              <a:solidFill>
                <a:prstClr val="black"/>
              </a:solidFill>
              <a:latin typeface="Calibri"/>
            </a:endParaRPr>
          </a:p>
          <a:p>
            <a:pPr>
              <a:spcBef>
                <a:spcPts val="600"/>
              </a:spcBef>
              <a:defRPr/>
            </a:pPr>
            <a:r>
              <a:rPr lang="en-US" b="1" dirty="0">
                <a:solidFill>
                  <a:srgbClr val="FF0000"/>
                </a:solidFill>
              </a:rPr>
              <a:t>Delete this textbox.</a:t>
            </a:r>
          </a:p>
        </p:txBody>
      </p:sp>
    </p:spTree>
    <p:extLst>
      <p:ext uri="{BB962C8B-B14F-4D97-AF65-F5344CB8AC3E}">
        <p14:creationId xmlns:p14="http://schemas.microsoft.com/office/powerpoint/2010/main" val="956738680"/>
      </p:ext>
    </p:extLst>
  </p:cSld>
  <p:clrMapOvr>
    <a:masterClrMapping/>
  </p:clrMapOvr>
  <p:transition/>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1145</TotalTime>
  <Words>1238</Words>
  <Application>Microsoft Office PowerPoint</Application>
  <PresentationFormat>On-screen Show (4:3)</PresentationFormat>
  <Paragraphs>141</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Courier New</vt:lpstr>
      <vt:lpstr>Wingdings</vt:lpstr>
      <vt:lpstr>Office Theme</vt:lpstr>
      <vt:lpstr>Read Me [1 of 2]</vt:lpstr>
      <vt:lpstr>READ ME [2 of 2]</vt:lpstr>
      <vt:lpstr>Status Report Presentation [Project Title 36pt]</vt:lpstr>
      <vt:lpstr>Team [Team Name]</vt:lpstr>
      <vt:lpstr>Team [Team Name]</vt:lpstr>
      <vt:lpstr>Team [Team Name]</vt:lpstr>
      <vt:lpstr>Team [Team 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266</cp:revision>
  <dcterms:created xsi:type="dcterms:W3CDTF">2006-08-16T00:00:00Z</dcterms:created>
  <dcterms:modified xsi:type="dcterms:W3CDTF">2021-09-08T13:36:50Z</dcterms:modified>
</cp:coreProperties>
</file>